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252" r:id="rId1"/>
  </p:sldMasterIdLst>
  <p:notesMasterIdLst>
    <p:notesMasterId r:id="rId37"/>
  </p:notesMasterIdLst>
  <p:handoutMasterIdLst>
    <p:handoutMasterId r:id="rId38"/>
  </p:handoutMasterIdLst>
  <p:sldIdLst>
    <p:sldId id="256" r:id="rId2"/>
    <p:sldId id="257" r:id="rId3"/>
    <p:sldId id="258" r:id="rId4"/>
    <p:sldId id="273" r:id="rId5"/>
    <p:sldId id="284" r:id="rId6"/>
    <p:sldId id="280" r:id="rId7"/>
    <p:sldId id="281" r:id="rId8"/>
    <p:sldId id="282" r:id="rId9"/>
    <p:sldId id="283" r:id="rId10"/>
    <p:sldId id="276" r:id="rId11"/>
    <p:sldId id="277" r:id="rId12"/>
    <p:sldId id="278" r:id="rId13"/>
    <p:sldId id="279" r:id="rId14"/>
    <p:sldId id="260" r:id="rId15"/>
    <p:sldId id="261" r:id="rId16"/>
    <p:sldId id="262" r:id="rId17"/>
    <p:sldId id="263" r:id="rId18"/>
    <p:sldId id="267" r:id="rId19"/>
    <p:sldId id="268" r:id="rId20"/>
    <p:sldId id="270" r:id="rId21"/>
    <p:sldId id="271" r:id="rId22"/>
    <p:sldId id="269" r:id="rId23"/>
    <p:sldId id="259" r:id="rId24"/>
    <p:sldId id="292" r:id="rId25"/>
    <p:sldId id="288" r:id="rId26"/>
    <p:sldId id="289" r:id="rId27"/>
    <p:sldId id="290" r:id="rId28"/>
    <p:sldId id="291" r:id="rId29"/>
    <p:sldId id="266" r:id="rId30"/>
    <p:sldId id="286" r:id="rId31"/>
    <p:sldId id="264" r:id="rId32"/>
    <p:sldId id="285" r:id="rId33"/>
    <p:sldId id="275" r:id="rId34"/>
    <p:sldId id="293" r:id="rId35"/>
    <p:sldId id="272" r:id="rId36"/>
  </p:sldIdLst>
  <p:sldSz cx="9144000" cy="6858000" type="screen4x3"/>
  <p:notesSz cx="9926638" cy="666908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6" y="-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 sz="1999"/>
          </a:pPr>
          <a:endParaRPr lang="ru-RU"/>
        </a:p>
      </c:txPr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Моете ли вы руки, придя с прогулки?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9.5872703412073504E-2"/>
                  <c:y val="-0.27968125277654377"/>
                </c:manualLayout>
              </c:layout>
              <c:dLblPos val="bestFit"/>
              <c:showVal val="1"/>
            </c:dLbl>
            <c:dLbl>
              <c:idx val="1"/>
              <c:layout>
                <c:manualLayout>
                  <c:x val="6.4659886264216967E-2"/>
                  <c:y val="9.2414919211935606E-2"/>
                </c:manualLayout>
              </c:layout>
              <c:dLblPos val="bestFit"/>
              <c:showVal val="1"/>
            </c:dLbl>
            <c:dLbl>
              <c:idx val="2"/>
              <c:delete val="1"/>
            </c:dLbl>
            <c:txPr>
              <a:bodyPr/>
              <a:lstStyle/>
              <a:p>
                <a:pPr>
                  <a:defRPr sz="1999"/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Лист1!$A$2:$A$4</c:f>
              <c:strCache>
                <c:ptCount val="3"/>
                <c:pt idx="0">
                  <c:v>Всегда!</c:v>
                </c:pt>
                <c:pt idx="1">
                  <c:v>Иногда</c:v>
                </c:pt>
                <c:pt idx="2">
                  <c:v>Нет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19</c:v>
                </c:pt>
                <c:pt idx="1">
                  <c:v>3</c:v>
                </c:pt>
                <c:pt idx="2">
                  <c:v>0</c:v>
                </c:pt>
              </c:numCache>
            </c:numRef>
          </c:val>
        </c:ser>
      </c:pie3DChart>
      <c:spPr>
        <a:noFill/>
        <a:ln w="25387">
          <a:noFill/>
        </a:ln>
      </c:spPr>
    </c:plotArea>
    <c:legend>
      <c:legendPos val="r"/>
      <c:layout>
        <c:manualLayout>
          <c:xMode val="edge"/>
          <c:yMode val="edge"/>
          <c:x val="0.8594368360013751"/>
          <c:y val="0.13995813539836449"/>
          <c:w val="0.12667431258975104"/>
          <c:h val="0.50165159107177737"/>
        </c:manualLayout>
      </c:layout>
      <c:txPr>
        <a:bodyPr/>
        <a:lstStyle/>
        <a:p>
          <a:pPr>
            <a:defRPr sz="1599"/>
          </a:pPr>
          <a:endParaRPr lang="ru-RU"/>
        </a:p>
      </c:txPr>
    </c:legend>
    <c:plotVisOnly val="1"/>
    <c:dispBlanksAs val="zero"/>
  </c:chart>
  <c:spPr>
    <a:gradFill>
      <a:gsLst>
        <a:gs pos="0">
          <a:srgbClr val="FFEFD1"/>
        </a:gs>
        <a:gs pos="64999">
          <a:srgbClr val="F0EBD5"/>
        </a:gs>
        <a:gs pos="100000">
          <a:srgbClr val="D1C39F"/>
        </a:gs>
      </a:gsLst>
      <a:lin ang="5400000" scaled="0"/>
    </a:gradFill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hart>
    <c:title>
      <c:layout/>
      <c:txPr>
        <a:bodyPr/>
        <a:lstStyle/>
        <a:p>
          <a:pPr>
            <a:defRPr sz="3000"/>
          </a:pPr>
          <a:endParaRPr lang="ru-RU"/>
        </a:p>
      </c:txPr>
    </c:title>
    <c:view3D>
      <c:rotX val="75"/>
      <c:perspective val="30"/>
    </c:view3D>
    <c:plotArea>
      <c:layout>
        <c:manualLayout>
          <c:layoutTarget val="inner"/>
          <c:xMode val="edge"/>
          <c:yMode val="edge"/>
          <c:x val="2.5462962962962982E-2"/>
          <c:y val="0.16630654790130728"/>
          <c:w val="0.86178350102070578"/>
          <c:h val="0.8310339332583427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Моете ли вы руки перед едой?</c:v>
                </c:pt>
              </c:strCache>
            </c:strRef>
          </c:tx>
          <c:explosion val="13"/>
          <c:dLbls>
            <c:dLbl>
              <c:idx val="0"/>
              <c:layout>
                <c:manualLayout>
                  <c:x val="-0.1261862970253719"/>
                  <c:y val="-7.43502263663091E-2"/>
                </c:manualLayout>
              </c:layout>
              <c:dLblPos val="bestFit"/>
              <c:showVal val="1"/>
            </c:dLbl>
            <c:dLbl>
              <c:idx val="1"/>
              <c:layout>
                <c:manualLayout>
                  <c:x val="8.9197105570137214E-2"/>
                  <c:y val="2.2018927917180402E-2"/>
                </c:manualLayout>
              </c:layout>
              <c:dLblPos val="bestFit"/>
              <c:showVal val="1"/>
            </c:dLbl>
            <c:dLbl>
              <c:idx val="2"/>
              <c:layout>
                <c:manualLayout>
                  <c:x val="3.8809419655876393E-2"/>
                  <c:y val="0.15524311292359466"/>
                </c:manualLayout>
              </c:layout>
              <c:dLblPos val="bestFit"/>
              <c:showVal val="1"/>
            </c:dLbl>
            <c:txPr>
              <a:bodyPr/>
              <a:lstStyle/>
              <a:p>
                <a:pPr>
                  <a:defRPr sz="2143"/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Лист1!$A$2:$A$4</c:f>
              <c:strCache>
                <c:ptCount val="3"/>
                <c:pt idx="0">
                  <c:v>Всегда!</c:v>
                </c:pt>
                <c:pt idx="1">
                  <c:v>Иногда</c:v>
                </c:pt>
                <c:pt idx="2">
                  <c:v>Нет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14</c:v>
                </c:pt>
                <c:pt idx="1">
                  <c:v>6</c:v>
                </c:pt>
                <c:pt idx="2">
                  <c:v>2</c:v>
                </c:pt>
              </c:numCache>
            </c:numRef>
          </c:val>
        </c:ser>
      </c:pie3DChart>
      <c:spPr>
        <a:noFill/>
        <a:ln w="25398">
          <a:noFill/>
        </a:ln>
      </c:spPr>
    </c:plotArea>
    <c:legend>
      <c:legendPos val="r"/>
      <c:layout>
        <c:manualLayout>
          <c:xMode val="edge"/>
          <c:yMode val="edge"/>
          <c:x val="0.81964624948197273"/>
          <c:y val="0.19739069951541563"/>
          <c:w val="0.13628468020444817"/>
          <c:h val="0.40046437094338316"/>
        </c:manualLayout>
      </c:layout>
      <c:txPr>
        <a:bodyPr/>
        <a:lstStyle/>
        <a:p>
          <a:pPr>
            <a:defRPr sz="2143"/>
          </a:pPr>
          <a:endParaRPr lang="ru-RU"/>
        </a:p>
      </c:txPr>
    </c:legend>
    <c:plotVisOnly val="1"/>
    <c:dispBlanksAs val="zero"/>
  </c:chart>
  <c:spPr>
    <a:gradFill>
      <a:gsLst>
        <a:gs pos="0">
          <a:srgbClr val="FBEAC7"/>
        </a:gs>
        <a:gs pos="17999">
          <a:srgbClr val="FEE7F2"/>
        </a:gs>
        <a:gs pos="36000">
          <a:srgbClr val="FAC77D"/>
        </a:gs>
        <a:gs pos="61000">
          <a:srgbClr val="FBA97D"/>
        </a:gs>
        <a:gs pos="82001">
          <a:srgbClr val="FBD49C"/>
        </a:gs>
        <a:gs pos="100000">
          <a:srgbClr val="FEE7F2"/>
        </a:gs>
      </a:gsLst>
      <a:lin ang="5400000" scaled="0"/>
    </a:gradFill>
  </c:sp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>
        <c:manualLayout>
          <c:xMode val="edge"/>
          <c:yMode val="edge"/>
          <c:x val="0.22762348390661688"/>
          <c:y val="3.384686914135733E-2"/>
        </c:manualLayout>
      </c:layout>
      <c:txPr>
        <a:bodyPr/>
        <a:lstStyle/>
        <a:p>
          <a:pPr algn="ctr">
            <a:defRPr sz="2633"/>
          </a:pPr>
          <a:endParaRPr lang="ru-RU"/>
        </a:p>
      </c:txPr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Моете ли вы руки после посещения туалета?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0.14354913969087224"/>
                  <c:y val="-0.19190659332431528"/>
                </c:manualLayout>
              </c:layout>
              <c:dLblPos val="bestFit"/>
              <c:showVal val="1"/>
            </c:dLbl>
            <c:dLbl>
              <c:idx val="1"/>
              <c:layout>
                <c:manualLayout>
                  <c:x val="8.2689741907261582E-2"/>
                  <c:y val="5.4031853508303432E-2"/>
                </c:manualLayout>
              </c:layout>
              <c:dLblPos val="bestFit"/>
              <c:showVal val="1"/>
            </c:dLbl>
            <c:dLbl>
              <c:idx val="2"/>
              <c:layout>
                <c:manualLayout>
                  <c:x val="2.6631306503353828E-2"/>
                  <c:y val="9.77970465061722E-2"/>
                </c:manualLayout>
              </c:layout>
              <c:dLblPos val="bestFit"/>
              <c:showVal val="1"/>
            </c:dLbl>
            <c:txPr>
              <a:bodyPr/>
              <a:lstStyle/>
              <a:p>
                <a:pPr>
                  <a:defRPr sz="2194"/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Лист1!$A$2:$A$4</c:f>
              <c:strCache>
                <c:ptCount val="3"/>
                <c:pt idx="0">
                  <c:v>Всегда!</c:v>
                </c:pt>
                <c:pt idx="1">
                  <c:v>Иногда</c:v>
                </c:pt>
                <c:pt idx="2">
                  <c:v>Нет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17</c:v>
                </c:pt>
                <c:pt idx="1">
                  <c:v>4</c:v>
                </c:pt>
                <c:pt idx="2">
                  <c:v>1</c:v>
                </c:pt>
              </c:numCache>
            </c:numRef>
          </c:val>
        </c:ser>
      </c:pie3DChart>
      <c:spPr>
        <a:noFill/>
        <a:ln w="25398">
          <a:noFill/>
        </a:ln>
      </c:spPr>
    </c:plotArea>
    <c:legend>
      <c:legendPos val="r"/>
      <c:layout>
        <c:manualLayout>
          <c:xMode val="edge"/>
          <c:yMode val="edge"/>
          <c:x val="0.84404950960077374"/>
          <c:y val="0.16351181102362206"/>
          <c:w val="0.14206161071971246"/>
          <c:h val="0.54918815148106503"/>
        </c:manualLayout>
      </c:layout>
      <c:txPr>
        <a:bodyPr/>
        <a:lstStyle/>
        <a:p>
          <a:pPr>
            <a:defRPr sz="2194"/>
          </a:pPr>
          <a:endParaRPr lang="ru-RU"/>
        </a:p>
      </c:txPr>
    </c:legend>
    <c:plotVisOnly val="1"/>
    <c:dispBlanksAs val="zero"/>
  </c:chart>
  <c:spPr>
    <a:gradFill>
      <a:gsLst>
        <a:gs pos="0">
          <a:srgbClr val="FFEFD1"/>
        </a:gs>
        <a:gs pos="64999">
          <a:srgbClr val="F0EBD5"/>
        </a:gs>
        <a:gs pos="100000">
          <a:srgbClr val="D1C39F"/>
        </a:gs>
      </a:gsLst>
      <a:lin ang="5400000" scaled="0"/>
    </a:gradFill>
  </c:sp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2633"/>
          </a:pPr>
          <a:endParaRPr lang="ru-RU"/>
        </a:p>
      </c:txPr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2.7560756294352073E-2"/>
          <c:y val="0.12242527662943151"/>
          <c:w val="0.75007480706819962"/>
          <c:h val="0.8482998510900198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Как вы поддерживаете чистоту своих рук, находясь в школе?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0.19651161039701667"/>
                  <c:y val="-9.8353856478703761E-2"/>
                </c:manualLayout>
              </c:layout>
              <c:dLblPos val="bestFit"/>
              <c:showVal val="1"/>
            </c:dLbl>
            <c:dLbl>
              <c:idx val="2"/>
              <c:layout>
                <c:manualLayout>
                  <c:x val="0.10653868424082243"/>
                  <c:y val="1.4438044293639153E-2"/>
                </c:manualLayout>
              </c:layout>
              <c:dLblPos val="bestFit"/>
              <c:showVal val="1"/>
            </c:dLbl>
            <c:dLbl>
              <c:idx val="3"/>
              <c:layout>
                <c:manualLayout>
                  <c:x val="3.0706722775206221E-2"/>
                  <c:y val="8.4210372064197944E-2"/>
                </c:manualLayout>
              </c:layout>
              <c:dLblPos val="bestFit"/>
              <c:showVal val="1"/>
            </c:dLbl>
            <c:txPr>
              <a:bodyPr/>
              <a:lstStyle/>
              <a:p>
                <a:pPr>
                  <a:defRPr sz="2194"/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Мою руки с мылом</c:v>
                </c:pt>
                <c:pt idx="1">
                  <c:v>Пользуюсь влажными салфетками</c:v>
                </c:pt>
                <c:pt idx="2">
                  <c:v>Просто мою руки водой</c:v>
                </c:pt>
                <c:pt idx="3">
                  <c:v>Никак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13</c:v>
                </c:pt>
                <c:pt idx="1">
                  <c:v>2</c:v>
                </c:pt>
                <c:pt idx="2">
                  <c:v>6</c:v>
                </c:pt>
                <c:pt idx="3">
                  <c:v>1</c:v>
                </c:pt>
              </c:numCache>
            </c:numRef>
          </c:val>
        </c:ser>
      </c:pie3DChart>
      <c:spPr>
        <a:noFill/>
        <a:ln w="25396">
          <a:noFill/>
        </a:ln>
      </c:spPr>
    </c:plotArea>
    <c:legend>
      <c:legendPos val="r"/>
      <c:layout>
        <c:manualLayout>
          <c:xMode val="edge"/>
          <c:yMode val="edge"/>
          <c:x val="0.79437447161210128"/>
          <c:y val="0.14640726970469636"/>
          <c:w val="0.19636634894322424"/>
          <c:h val="0.74865452802707799"/>
        </c:manualLayout>
      </c:layout>
      <c:txPr>
        <a:bodyPr/>
        <a:lstStyle/>
        <a:p>
          <a:pPr>
            <a:defRPr sz="2194"/>
          </a:pPr>
          <a:endParaRPr lang="ru-RU"/>
        </a:p>
      </c:txPr>
    </c:legend>
    <c:plotVisOnly val="1"/>
    <c:dispBlanksAs val="zero"/>
  </c:chart>
  <c:spPr>
    <a:gradFill>
      <a:gsLst>
        <a:gs pos="0">
          <a:srgbClr val="FFEFD1"/>
        </a:gs>
        <a:gs pos="64999">
          <a:srgbClr val="F0EBD5"/>
        </a:gs>
        <a:gs pos="100000">
          <a:srgbClr val="D1C39F"/>
        </a:gs>
      </a:gsLst>
      <a:lin ang="5400000" scaled="0"/>
    </a:gradFill>
  </c:sp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Всегда</c:v>
                </c:pt>
              </c:strCache>
            </c:strRef>
          </c:tx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До выступления</c:v>
                </c:pt>
                <c:pt idx="1">
                  <c:v>После выступления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14</c:v>
                </c:pt>
                <c:pt idx="1">
                  <c:v>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Иногда</c:v>
                </c:pt>
              </c:strCache>
            </c:strRef>
          </c:tx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До выступления</c:v>
                </c:pt>
                <c:pt idx="1">
                  <c:v>После выступления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Нет</c:v>
                </c:pt>
              </c:strCache>
            </c:strRef>
          </c:tx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До выступления</c:v>
                </c:pt>
                <c:pt idx="1">
                  <c:v>После выступления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2</c:v>
                </c:pt>
                <c:pt idx="1">
                  <c:v>0</c:v>
                </c:pt>
              </c:numCache>
            </c:numRef>
          </c:val>
        </c:ser>
        <c:axId val="90903296"/>
        <c:axId val="90904832"/>
      </c:barChart>
      <c:catAx>
        <c:axId val="90903296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 rot="1920000"/>
          <a:lstStyle/>
          <a:p>
            <a:pPr>
              <a:defRPr/>
            </a:pPr>
            <a:endParaRPr lang="ru-RU"/>
          </a:p>
        </c:txPr>
        <c:crossAx val="90904832"/>
        <c:crosses val="autoZero"/>
        <c:auto val="1"/>
        <c:lblAlgn val="ctr"/>
        <c:lblOffset val="100"/>
      </c:catAx>
      <c:valAx>
        <c:axId val="90904832"/>
        <c:scaling>
          <c:orientation val="minMax"/>
        </c:scaling>
        <c:delete val="1"/>
        <c:axPos val="l"/>
        <c:numFmt formatCode="General" sourceLinked="1"/>
        <c:tickLblPos val="none"/>
        <c:crossAx val="90903296"/>
        <c:crosses val="autoZero"/>
        <c:crossBetween val="between"/>
      </c:valAx>
      <c:spPr>
        <a:noFill/>
        <a:ln w="13180">
          <a:noFill/>
        </a:ln>
      </c:spPr>
    </c:plotArea>
    <c:legend>
      <c:legendPos val="r"/>
      <c:layout>
        <c:manualLayout>
          <c:xMode val="edge"/>
          <c:yMode val="edge"/>
          <c:x val="0.79559795487991736"/>
          <c:y val="0.27004477381503789"/>
          <c:w val="0.19514280946095619"/>
          <c:h val="0.542309490725424"/>
        </c:manualLayout>
      </c:layout>
    </c:legend>
    <c:plotVisOnly val="1"/>
    <c:dispBlanksAs val="gap"/>
  </c:chart>
  <c:txPr>
    <a:bodyPr/>
    <a:lstStyle/>
    <a:p>
      <a:pPr>
        <a:defRPr sz="934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Всегда</c:v>
                </c:pt>
              </c:strCache>
            </c:strRef>
          </c:tx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До выступления</c:v>
                </c:pt>
                <c:pt idx="1">
                  <c:v>После выступления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14</c:v>
                </c:pt>
                <c:pt idx="1">
                  <c:v>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Иногда</c:v>
                </c:pt>
              </c:strCache>
            </c:strRef>
          </c:tx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До выступления</c:v>
                </c:pt>
                <c:pt idx="1">
                  <c:v>После выступления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Нет</c:v>
                </c:pt>
              </c:strCache>
            </c:strRef>
          </c:tx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До выступления</c:v>
                </c:pt>
                <c:pt idx="1">
                  <c:v>После выступления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2</c:v>
                </c:pt>
              </c:numCache>
            </c:numRef>
          </c:val>
        </c:ser>
        <c:axId val="91423104"/>
        <c:axId val="91424640"/>
      </c:barChart>
      <c:catAx>
        <c:axId val="91423104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 rot="1920000"/>
          <a:lstStyle/>
          <a:p>
            <a:pPr>
              <a:defRPr/>
            </a:pPr>
            <a:endParaRPr lang="ru-RU"/>
          </a:p>
        </c:txPr>
        <c:crossAx val="91424640"/>
        <c:crosses val="autoZero"/>
        <c:auto val="1"/>
        <c:lblAlgn val="ctr"/>
        <c:lblOffset val="100"/>
      </c:catAx>
      <c:valAx>
        <c:axId val="91424640"/>
        <c:scaling>
          <c:orientation val="minMax"/>
        </c:scaling>
        <c:delete val="1"/>
        <c:axPos val="l"/>
        <c:numFmt formatCode="General" sourceLinked="1"/>
        <c:tickLblPos val="none"/>
        <c:crossAx val="91423104"/>
        <c:crosses val="autoZero"/>
        <c:crossBetween val="between"/>
      </c:valAx>
      <c:spPr>
        <a:noFill/>
        <a:ln w="12739">
          <a:noFill/>
        </a:ln>
      </c:spPr>
    </c:plotArea>
    <c:legend>
      <c:legendPos val="r"/>
      <c:layout>
        <c:manualLayout>
          <c:xMode val="edge"/>
          <c:yMode val="edge"/>
          <c:x val="0.80331406551059725"/>
          <c:y val="0.16060962967864309"/>
          <c:w val="0.19514280946095597"/>
          <c:h val="0.542309490725424"/>
        </c:manualLayout>
      </c:layout>
    </c:legend>
    <c:plotVisOnly val="1"/>
    <c:dispBlanksAs val="gap"/>
  </c:chart>
  <c:txPr>
    <a:bodyPr/>
    <a:lstStyle/>
    <a:p>
      <a:pPr>
        <a:defRPr sz="903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Всегда</c:v>
                </c:pt>
              </c:strCache>
            </c:strRef>
          </c:tx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До выступления</c:v>
                </c:pt>
                <c:pt idx="1">
                  <c:v>После выступления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17</c:v>
                </c:pt>
                <c:pt idx="1">
                  <c:v>20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Иногда</c:v>
                </c:pt>
              </c:strCache>
            </c:strRef>
          </c:tx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До выступления</c:v>
                </c:pt>
                <c:pt idx="1">
                  <c:v>После выступления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</c:v>
                </c:pt>
                <c:pt idx="1">
                  <c:v>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Нет</c:v>
                </c:pt>
              </c:strCache>
            </c:strRef>
          </c:tx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До выступления</c:v>
                </c:pt>
                <c:pt idx="1">
                  <c:v>После выступления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1</c:v>
                </c:pt>
                <c:pt idx="1">
                  <c:v>0</c:v>
                </c:pt>
              </c:numCache>
            </c:numRef>
          </c:val>
        </c:ser>
        <c:axId val="91488256"/>
        <c:axId val="91489792"/>
      </c:barChart>
      <c:catAx>
        <c:axId val="91488256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 rot="1920000"/>
          <a:lstStyle/>
          <a:p>
            <a:pPr>
              <a:defRPr/>
            </a:pPr>
            <a:endParaRPr lang="ru-RU"/>
          </a:p>
        </c:txPr>
        <c:crossAx val="91489792"/>
        <c:crosses val="autoZero"/>
        <c:auto val="1"/>
        <c:lblAlgn val="ctr"/>
        <c:lblOffset val="100"/>
      </c:catAx>
      <c:valAx>
        <c:axId val="91489792"/>
        <c:scaling>
          <c:orientation val="minMax"/>
        </c:scaling>
        <c:delete val="1"/>
        <c:axPos val="l"/>
        <c:numFmt formatCode="General" sourceLinked="1"/>
        <c:tickLblPos val="none"/>
        <c:crossAx val="91488256"/>
        <c:crosses val="autoZero"/>
        <c:crossBetween val="between"/>
      </c:valAx>
      <c:spPr>
        <a:noFill/>
        <a:ln w="13175">
          <a:noFill/>
        </a:ln>
      </c:spPr>
    </c:plotArea>
    <c:legend>
      <c:legendPos val="r"/>
      <c:layout>
        <c:manualLayout>
          <c:xMode val="edge"/>
          <c:yMode val="edge"/>
          <c:x val="0.80331406551059725"/>
          <c:y val="0.16060962967864309"/>
          <c:w val="0.19514280946095597"/>
          <c:h val="0.542309490725424"/>
        </c:manualLayout>
      </c:layout>
    </c:legend>
    <c:plotVisOnly val="1"/>
    <c:dispBlanksAs val="gap"/>
  </c:chart>
  <c:txPr>
    <a:bodyPr/>
    <a:lstStyle/>
    <a:p>
      <a:pPr>
        <a:defRPr sz="934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Мою руки с мылом</c:v>
                </c:pt>
              </c:strCache>
            </c:strRef>
          </c:tx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До выступления</c:v>
                </c:pt>
                <c:pt idx="1">
                  <c:v>После выступления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13</c:v>
                </c:pt>
                <c:pt idx="1">
                  <c:v>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Пользуюсь влажными салфетками</c:v>
                </c:pt>
              </c:strCache>
            </c:strRef>
          </c:tx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До выступления</c:v>
                </c:pt>
                <c:pt idx="1">
                  <c:v>После выступления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</c:v>
                </c:pt>
                <c:pt idx="1">
                  <c:v>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Просто мою руки с водой</c:v>
                </c:pt>
              </c:strCache>
            </c:strRef>
          </c:tx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До выступления</c:v>
                </c:pt>
                <c:pt idx="1">
                  <c:v>После выступления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6</c:v>
                </c:pt>
                <c:pt idx="1">
                  <c:v>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Никак</c:v>
                </c:pt>
              </c:strCache>
            </c:strRef>
          </c:tx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До выступления</c:v>
                </c:pt>
                <c:pt idx="1">
                  <c:v>После выступления</c:v>
                </c:pt>
              </c:strCache>
            </c:strRef>
          </c:cat>
          <c:val>
            <c:numRef>
              <c:f>Лист1!$E$2:$E$3</c:f>
              <c:numCache>
                <c:formatCode>General</c:formatCode>
                <c:ptCount val="2"/>
                <c:pt idx="0">
                  <c:v>1</c:v>
                </c:pt>
              </c:numCache>
            </c:numRef>
          </c:val>
        </c:ser>
        <c:axId val="99615488"/>
        <c:axId val="99617024"/>
      </c:barChart>
      <c:catAx>
        <c:axId val="99615488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 rot="1920000"/>
          <a:lstStyle/>
          <a:p>
            <a:pPr>
              <a:defRPr/>
            </a:pPr>
            <a:endParaRPr lang="ru-RU"/>
          </a:p>
        </c:txPr>
        <c:crossAx val="99617024"/>
        <c:crosses val="autoZero"/>
        <c:auto val="1"/>
        <c:lblAlgn val="ctr"/>
        <c:lblOffset val="100"/>
      </c:catAx>
      <c:valAx>
        <c:axId val="99617024"/>
        <c:scaling>
          <c:orientation val="minMax"/>
        </c:scaling>
        <c:delete val="1"/>
        <c:axPos val="l"/>
        <c:numFmt formatCode="General" sourceLinked="1"/>
        <c:tickLblPos val="none"/>
        <c:crossAx val="99615488"/>
        <c:crosses val="autoZero"/>
        <c:crossBetween val="between"/>
      </c:valAx>
      <c:spPr>
        <a:noFill/>
        <a:ln w="12516">
          <a:noFill/>
        </a:ln>
      </c:spPr>
    </c:plotArea>
    <c:legend>
      <c:legendPos val="r"/>
      <c:layout>
        <c:manualLayout>
          <c:xMode val="edge"/>
          <c:yMode val="edge"/>
          <c:x val="0.70146210914387142"/>
          <c:y val="0.11290698956748053"/>
          <c:w val="0.29853789085612847"/>
          <c:h val="0.68198261981958141"/>
        </c:manualLayout>
      </c:layout>
    </c:legend>
    <c:plotVisOnly val="1"/>
    <c:dispBlanksAs val="gap"/>
  </c:chart>
  <c:txPr>
    <a:bodyPr/>
    <a:lstStyle/>
    <a:p>
      <a:pPr>
        <a:defRPr sz="887"/>
      </a:pPr>
      <a:endParaRPr lang="ru-RU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0538" cy="333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4513" y="0"/>
            <a:ext cx="4300537" cy="333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03C0D0A-8886-4E9E-A49B-F2A398D9A0F3}" type="datetimeFigureOut">
              <a:rPr lang="ru-RU"/>
              <a:pPr>
                <a:defRPr/>
              </a:pPr>
              <a:t>11.03.2016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334125"/>
            <a:ext cx="4300538" cy="3333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4513" y="6334125"/>
            <a:ext cx="4300537" cy="3333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64C74E5-7841-4479-9D56-EE9B410439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3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2125" cy="333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B96B338-C6FC-48C0-8D94-0D2A5BDF5363}" type="datetimeFigureOut">
              <a:rPr lang="ru-RU"/>
              <a:pPr>
                <a:defRPr/>
              </a:pPr>
              <a:t>11.03.2016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295650" y="500063"/>
            <a:ext cx="3335338" cy="2501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188" y="3167063"/>
            <a:ext cx="7942262" cy="300196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334125"/>
            <a:ext cx="4302125" cy="3333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2925" y="6334125"/>
            <a:ext cx="4302125" cy="3333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41F2C31-5050-4577-82CA-BEB80C690D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A727208-5A36-45D9-A96F-E1C683405919}" type="slidenum">
              <a:rPr lang="ru-RU" altLang="ru-RU" smtClean="0"/>
              <a:pPr/>
              <a:t>14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399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74A5225-58ED-4C95-97C5-0E244468E777}" type="slidenum">
              <a:rPr lang="ru-RU" smtClean="0"/>
              <a:pPr/>
              <a:t>25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09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875F5A2-10D3-4A70-8693-C1D9B262AF9A}" type="slidenum">
              <a:rPr lang="ru-RU" smtClean="0"/>
              <a:pPr/>
              <a:t>26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7433D12-FC8A-4761-9103-AF0061E6C5F0}" type="slidenum">
              <a:rPr lang="ru-RU" smtClean="0"/>
              <a:pPr/>
              <a:t>27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FFAB439-956D-4588-9EA7-F80A2DB6B8BE}" type="slidenum">
              <a:rPr lang="ru-RU" smtClean="0"/>
              <a:pPr/>
              <a:t>29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40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DFB3DBC-0065-4C54-B522-82BD7FFC36CE}" type="slidenum">
              <a:rPr lang="ru-RU" smtClean="0"/>
              <a:pPr/>
              <a:t>34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BC6A8-954F-405F-A859-374FCDC5FDD4}" type="datetimeFigureOut">
              <a:rPr lang="ru-RU"/>
              <a:pPr>
                <a:defRPr/>
              </a:pPr>
              <a:t>11.03.2016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F6623-4851-4E86-8490-75866B2054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84CB6-3DB9-44B5-B9DF-3BF1315847DA}" type="datetimeFigureOut">
              <a:rPr lang="ru-RU"/>
              <a:pPr>
                <a:defRPr/>
              </a:pPr>
              <a:t>11.03.2016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1735F-327D-4FF2-A357-EFC75DCF09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3BAA3-A5DA-446A-9F17-93DFC9DDD753}" type="datetimeFigureOut">
              <a:rPr lang="ru-RU"/>
              <a:pPr>
                <a:defRPr/>
              </a:pPr>
              <a:t>11.03.2016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68DA1-6BC0-4C9B-9E0D-99DDD659FA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22CD0-799E-4FDB-8217-99DE9DD97696}" type="datetimeFigureOut">
              <a:rPr lang="ru-RU"/>
              <a:pPr>
                <a:defRPr/>
              </a:pPr>
              <a:t>11.03.2016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DF25D-22A3-4BDC-B0F5-8F0B04A014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A7438-E739-4F53-8BB0-D8565418C74E}" type="datetimeFigureOut">
              <a:rPr lang="ru-RU"/>
              <a:pPr>
                <a:defRPr/>
              </a:pPr>
              <a:t>11.03.2016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2712C-4E14-4D3E-9794-3C9030E697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30E67-0B84-4297-B4F5-D4A9B9049C98}" type="datetimeFigureOut">
              <a:rPr lang="ru-RU"/>
              <a:pPr>
                <a:defRPr/>
              </a:pPr>
              <a:t>11.03.2016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5CC59-C7D5-4A36-B57D-E126E01C6C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26D8C-FCCF-49E4-A96E-8E3F239FC905}" type="datetimeFigureOut">
              <a:rPr lang="ru-RU"/>
              <a:pPr>
                <a:defRPr/>
              </a:pPr>
              <a:t>11.03.2016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2C4E6-14F7-47BC-93BC-EA937F4C34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E5BDC-7851-47B1-B788-8250D71CFD5F}" type="datetimeFigureOut">
              <a:rPr lang="ru-RU"/>
              <a:pPr>
                <a:defRPr/>
              </a:pPr>
              <a:t>11.03.2016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2DBA0E-EF18-4C83-82CD-0D9D8F9973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9A799-237A-4BA0-8423-B11D9CE3BB43}" type="datetimeFigureOut">
              <a:rPr lang="ru-RU"/>
              <a:pPr>
                <a:defRPr/>
              </a:pPr>
              <a:t>11.03.2016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C4973D-A628-4AB4-B545-09964E4061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AB8DF-F88C-4096-A924-AE7E29A485B9}" type="datetimeFigureOut">
              <a:rPr lang="ru-RU"/>
              <a:pPr>
                <a:defRPr/>
              </a:pPr>
              <a:t>11.03.2016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4114C3-C909-4487-B971-65A1511886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727D3-CBED-4561-A7ED-AA31D76E71DB}" type="datetimeFigureOut">
              <a:rPr lang="ru-RU"/>
              <a:pPr>
                <a:defRPr/>
              </a:pPr>
              <a:t>11.03.2016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B2043-154A-4066-A41C-4CE3EFB62B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614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5780DCE-B827-4D5A-9895-072011A1F216}" type="datetimeFigureOut">
              <a:rPr lang="ru-RU"/>
              <a:pPr>
                <a:defRPr/>
              </a:pPr>
              <a:t>11.03.2016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E12BFB1-E7A2-417D-901B-EFCE421201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53" r:id="rId1"/>
    <p:sldLayoutId id="2147485254" r:id="rId2"/>
    <p:sldLayoutId id="2147485255" r:id="rId3"/>
    <p:sldLayoutId id="2147485256" r:id="rId4"/>
    <p:sldLayoutId id="2147485257" r:id="rId5"/>
    <p:sldLayoutId id="2147485258" r:id="rId6"/>
    <p:sldLayoutId id="2147485259" r:id="rId7"/>
    <p:sldLayoutId id="2147485260" r:id="rId8"/>
    <p:sldLayoutId id="2147485261" r:id="rId9"/>
    <p:sldLayoutId id="2147485262" r:id="rId10"/>
    <p:sldLayoutId id="214748526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chart" Target="../charts/chart8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1323975"/>
            <a:ext cx="7632700" cy="508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Заголовок 1"/>
          <p:cNvSpPr>
            <a:spLocks noGrp="1"/>
          </p:cNvSpPr>
          <p:nvPr>
            <p:ph type="ctrTitle"/>
          </p:nvPr>
        </p:nvSpPr>
        <p:spPr>
          <a:xfrm>
            <a:off x="757238" y="0"/>
            <a:ext cx="7772400" cy="1484313"/>
          </a:xfrm>
        </p:spPr>
        <p:txBody>
          <a:bodyPr/>
          <a:lstStyle/>
          <a:p>
            <a:pPr eaLnBrk="1" hangingPunct="1"/>
            <a:r>
              <a:rPr lang="ru-RU" altLang="ru-RU" sz="4800" b="1" smtClean="0">
                <a:solidFill>
                  <a:srgbClr val="C00000"/>
                </a:solidFill>
              </a:rPr>
              <a:t>Жизнь на наших ладошках</a:t>
            </a:r>
          </a:p>
        </p:txBody>
      </p:sp>
      <p:sp>
        <p:nvSpPr>
          <p:cNvPr id="7172" name="TextBox 4"/>
          <p:cNvSpPr txBox="1">
            <a:spLocks noChangeArrowheads="1"/>
          </p:cNvSpPr>
          <p:nvPr/>
        </p:nvSpPr>
        <p:spPr bwMode="auto">
          <a:xfrm>
            <a:off x="6588125" y="4868863"/>
            <a:ext cx="26638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/>
              <a:t>Выполнил:</a:t>
            </a:r>
          </a:p>
          <a:p>
            <a:r>
              <a:rPr lang="ru-RU" altLang="ru-RU"/>
              <a:t>ученик 3 «Г» класса</a:t>
            </a:r>
          </a:p>
          <a:p>
            <a:r>
              <a:rPr lang="ru-RU" altLang="ru-RU"/>
              <a:t>школы № 137</a:t>
            </a:r>
          </a:p>
          <a:p>
            <a:r>
              <a:rPr lang="ru-RU" altLang="ru-RU"/>
              <a:t>Тихомиров Павел</a:t>
            </a:r>
          </a:p>
        </p:txBody>
      </p:sp>
      <p:sp>
        <p:nvSpPr>
          <p:cNvPr id="7173" name="TextBox 5"/>
          <p:cNvSpPr txBox="1">
            <a:spLocks noChangeArrowheads="1"/>
          </p:cNvSpPr>
          <p:nvPr/>
        </p:nvSpPr>
        <p:spPr bwMode="auto">
          <a:xfrm>
            <a:off x="3492500" y="6411913"/>
            <a:ext cx="26638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/>
              <a:t>Красноярск 2016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3375"/>
            <a:ext cx="8229600" cy="6191250"/>
          </a:xfrm>
        </p:spPr>
        <p:txBody>
          <a:bodyPr rtlCol="0">
            <a:normAutofit fontScale="625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ru-RU" b="1" dirty="0" smtClean="0">
                <a:solidFill>
                  <a:srgbClr val="FF0000"/>
                </a:solidFill>
              </a:rPr>
              <a:t>Актуальность</a:t>
            </a:r>
            <a:r>
              <a:rPr lang="ru-RU" dirty="0" smtClean="0">
                <a:solidFill>
                  <a:srgbClr val="FF0000"/>
                </a:solidFill>
              </a:rPr>
              <a:t>. </a:t>
            </a:r>
          </a:p>
          <a:p>
            <a:pPr marL="0" indent="0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ru-RU" dirty="0" smtClean="0"/>
              <a:t>Ежедневно от «болезней грязных рук» в мире умирает 5 тысяч детей. Эксперты заявляют, что половины этих смертей можно было бы избежать, если бы ребята мыли руки с мылом после посещения туалета и перед едой. В моём классе созданы все условия для того, чтобы мы могли мыть руки: есть раковина с горячей и холодной водой, мыло, сухие полотенца. Но не все мои одноклассники этим пользуются. Получается, внимание ребят надо привлечь к данной проблеме. Возможно, услышав мой доклад, они начнут более серьезно относиться к чистоте своих рук, и это поможет уберечь их от различных болезней.</a:t>
            </a:r>
          </a:p>
          <a:p>
            <a:pPr marL="0" indent="0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ru-RU" b="1" dirty="0">
                <a:solidFill>
                  <a:srgbClr val="FF0000"/>
                </a:solidFill>
              </a:rPr>
              <a:t>Гипотеза: </a:t>
            </a:r>
            <a:r>
              <a:rPr lang="ru-RU" dirty="0" smtClean="0"/>
              <a:t>на наших ладонях живет огромное количество микробов, представляющих опасность для нашего здоровья.</a:t>
            </a:r>
          </a:p>
          <a:p>
            <a:pPr marL="0" indent="0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ru-RU" b="1" dirty="0">
                <a:solidFill>
                  <a:srgbClr val="FF0000"/>
                </a:solidFill>
              </a:rPr>
              <a:t>Предмет исследования: </a:t>
            </a:r>
            <a:r>
              <a:rPr lang="ru-RU" dirty="0" smtClean="0"/>
              <a:t>ладони рук.</a:t>
            </a:r>
          </a:p>
          <a:p>
            <a:pPr marL="0" indent="0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ru-RU" b="1" dirty="0">
                <a:solidFill>
                  <a:srgbClr val="FF0000"/>
                </a:solidFill>
              </a:rPr>
              <a:t>Цель исследования:</a:t>
            </a:r>
            <a:r>
              <a:rPr lang="ru-RU" dirty="0" smtClean="0"/>
              <a:t> узнать, действительно ли на наших руках есть микробы и так ли уж они страшны для человека.</a:t>
            </a:r>
          </a:p>
          <a:p>
            <a:pPr marL="0" indent="0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ru-RU" b="1" dirty="0">
                <a:solidFill>
                  <a:srgbClr val="FF0000"/>
                </a:solidFill>
              </a:rPr>
              <a:t>Задачи исследования:</a:t>
            </a:r>
          </a:p>
          <a:p>
            <a:pPr marL="0" indent="0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ru-RU" dirty="0" smtClean="0"/>
              <a:t>-провести анкетирование одноклассников;</a:t>
            </a:r>
          </a:p>
          <a:p>
            <a:pPr marL="0" indent="0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ru-RU" dirty="0" smtClean="0"/>
              <a:t>- изучить литературу по этому вопросу;</a:t>
            </a:r>
          </a:p>
          <a:p>
            <a:pPr marL="0" indent="0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ru-RU" dirty="0" smtClean="0"/>
              <a:t>-проанализировать влияние болезнетворных микробов на организм человека;</a:t>
            </a:r>
          </a:p>
          <a:p>
            <a:pPr marL="0" indent="0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ru-RU" dirty="0" smtClean="0"/>
              <a:t>-экспериментальным путем проверить гипотезу.</a:t>
            </a:r>
          </a:p>
          <a:p>
            <a:pPr marL="0" indent="0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ru-RU" b="1" dirty="0">
                <a:solidFill>
                  <a:srgbClr val="FF0000"/>
                </a:solidFill>
              </a:rPr>
              <a:t>Методы исследования: </a:t>
            </a:r>
            <a:r>
              <a:rPr lang="ru-RU" dirty="0" smtClean="0"/>
              <a:t>изучение литературы и статей в интернете.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endParaRPr lang="ru-RU" dirty="0" smtClean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3" descr="profile-512_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33375"/>
            <a:ext cx="4751388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32400" y="284163"/>
            <a:ext cx="3889375" cy="6597650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anose="020B0604020202020204" pitchFamily="34" charset="0"/>
              <a:buNone/>
              <a:defRPr/>
            </a:pPr>
            <a:r>
              <a:rPr lang="ru-RU" dirty="0" smtClean="0"/>
              <a:t>Раньше люди считали, что     болезни вызывают злые духи.</a:t>
            </a:r>
            <a:r>
              <a:rPr lang="ru-RU" dirty="0"/>
              <a:t> </a:t>
            </a:r>
            <a:r>
              <a:rPr lang="ru-RU" dirty="0" smtClean="0"/>
              <a:t>В 1865 году французский микробиолог Луи Пастер обнаружил, что болезни вызываются особыми видами микробов,             </a:t>
            </a:r>
            <a:r>
              <a:rPr lang="ru-RU" dirty="0"/>
              <a:t>каждая — своим</a:t>
            </a:r>
            <a:r>
              <a:rPr lang="ru-RU" b="1" dirty="0"/>
              <a:t>. </a:t>
            </a:r>
          </a:p>
          <a:p>
            <a:pPr marL="0" indent="0" algn="r" eaLnBrk="1" fontAlgn="auto" hangingPunct="1">
              <a:spcBef>
                <a:spcPts val="58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anose="020B0604020202020204" pitchFamily="34" charset="0"/>
              <a:buNone/>
              <a:defRPr/>
            </a:pPr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</a:rPr>
              <a:t>	</a:t>
            </a:r>
          </a:p>
          <a:p>
            <a:pPr marL="0" indent="0" algn="just" eaLnBrk="1" fontAlgn="auto" hangingPunct="1">
              <a:spcBef>
                <a:spcPts val="58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anose="020B0604020202020204" pitchFamily="34" charset="0"/>
              <a:buNone/>
              <a:defRPr/>
            </a:pPr>
            <a:endParaRPr lang="ru-RU" b="1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just" eaLnBrk="1" fontAlgn="auto" hangingPunct="1">
              <a:spcBef>
                <a:spcPts val="58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anose="020B0604020202020204" pitchFamily="34" charset="0"/>
              <a:buNone/>
              <a:defRPr/>
            </a:pPr>
            <a:endParaRPr lang="ru-RU" b="1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just" eaLnBrk="1" fontAlgn="auto" hangingPunct="1">
              <a:spcBef>
                <a:spcPts val="58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anose="020B0604020202020204" pitchFamily="34" charset="0"/>
              <a:buNone/>
              <a:defRPr/>
            </a:pPr>
            <a:endParaRPr lang="ru-RU" b="1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just" eaLnBrk="1" fontAlgn="auto" hangingPunct="1">
              <a:spcBef>
                <a:spcPts val="58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anose="020B0604020202020204" pitchFamily="34" charset="0"/>
              <a:buNone/>
              <a:defRPr/>
            </a:pPr>
            <a:endParaRPr lang="ru-RU" b="1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just" eaLnBrk="1" fontAlgn="auto" hangingPunct="1">
              <a:spcBef>
                <a:spcPts val="58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anose="020B0604020202020204" pitchFamily="34" charset="0"/>
              <a:buNone/>
              <a:defRPr/>
            </a:pPr>
            <a:endParaRPr lang="ru-RU" b="1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just" eaLnBrk="1" fontAlgn="auto" hangingPunct="1">
              <a:spcBef>
                <a:spcPts val="58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anose="020B0604020202020204" pitchFamily="34" charset="0"/>
              <a:buNone/>
              <a:defRPr/>
            </a:pPr>
            <a:endParaRPr lang="ru-RU" b="1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just" eaLnBrk="1" fontAlgn="auto" hangingPunct="1">
              <a:spcBef>
                <a:spcPts val="58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anose="020B0604020202020204" pitchFamily="34" charset="0"/>
              <a:buNone/>
              <a:defRPr/>
            </a:pPr>
            <a:endParaRPr lang="ru-RU" b="1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just" eaLnBrk="1" fontAlgn="auto" hangingPunct="1">
              <a:spcBef>
                <a:spcPts val="58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anose="020B0604020202020204" pitchFamily="34" charset="0"/>
              <a:buNone/>
              <a:defRPr/>
            </a:pPr>
            <a:endParaRPr lang="ru-RU" b="1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just" eaLnBrk="1" fontAlgn="auto" hangingPunct="1">
              <a:spcBef>
                <a:spcPts val="58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anose="020B0604020202020204" pitchFamily="34" charset="0"/>
              <a:buNone/>
              <a:defRPr/>
            </a:pPr>
            <a:endParaRPr lang="ru-RU" b="1" i="1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sp useBgFill="1">
        <p:nvSpPr>
          <p:cNvPr id="5" name="TextBox 4"/>
          <p:cNvSpPr txBox="1"/>
          <p:nvPr/>
        </p:nvSpPr>
        <p:spPr>
          <a:xfrm>
            <a:off x="1150938" y="5229225"/>
            <a:ext cx="2951162" cy="107791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 b="1" dirty="0">
                <a:solidFill>
                  <a:srgbClr val="FF0000"/>
                </a:solidFill>
              </a:rPr>
              <a:t>Луи Пастер</a:t>
            </a:r>
          </a:p>
          <a:p>
            <a:pPr>
              <a:defRPr/>
            </a:pPr>
            <a:r>
              <a:rPr lang="ru-RU" sz="3200" b="1" dirty="0">
                <a:solidFill>
                  <a:srgbClr val="FF0000"/>
                </a:solidFill>
              </a:rPr>
              <a:t>1822 г. – 1895 г.</a:t>
            </a: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3" descr="892588_1388671858.7769_up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21100" y="1765300"/>
            <a:ext cx="5422900" cy="509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850" y="188913"/>
            <a:ext cx="8820150" cy="6669087"/>
          </a:xfrm>
        </p:spPr>
        <p:txBody>
          <a:bodyPr rtlCol="0">
            <a:noAutofit/>
          </a:bodyPr>
          <a:lstStyle/>
          <a:p>
            <a:pPr marL="0" indent="0" algn="just" eaLnBrk="1" fontAlgn="auto" hangingPunct="1">
              <a:spcBef>
                <a:spcPts val="58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</a:rPr>
              <a:t>Микробы</a:t>
            </a: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i="1" dirty="0" smtClean="0"/>
              <a:t>- это мельчайшие одноклеточные организмы, видимые только под микроскопом. </a:t>
            </a:r>
            <a:endParaRPr lang="en-US" sz="2800" b="1" i="1" dirty="0" smtClean="0"/>
          </a:p>
          <a:p>
            <a:pPr marL="0" indent="0" algn="just" eaLnBrk="1" fontAlgn="auto" hangingPunct="1">
              <a:spcBef>
                <a:spcPts val="58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800" b="1" dirty="0" smtClean="0"/>
              <a:t>Некоторые из них настолько малы, </a:t>
            </a:r>
            <a:endParaRPr lang="en-US" sz="2800" b="1" dirty="0" smtClean="0"/>
          </a:p>
          <a:p>
            <a:pPr marL="0" indent="0" algn="just" eaLnBrk="1" fontAlgn="auto" hangingPunct="1">
              <a:spcBef>
                <a:spcPts val="58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800" b="1" dirty="0" smtClean="0"/>
              <a:t>что практически невидимы совсем. </a:t>
            </a:r>
            <a:endParaRPr lang="en-US" sz="28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800" b="1" dirty="0" smtClean="0"/>
              <a:t>Микробы живут везде: </a:t>
            </a:r>
            <a:endParaRPr lang="en-US" sz="28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800" b="1" dirty="0" smtClean="0"/>
              <a:t>в воздухе и в воде,</a:t>
            </a:r>
            <a:endParaRPr lang="en-US" sz="28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800" b="1" dirty="0" smtClean="0"/>
              <a:t>на клавиатуре компьютера</a:t>
            </a:r>
            <a:endParaRPr lang="en-US" sz="28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800" b="1" dirty="0" smtClean="0"/>
              <a:t>и на сотовых телефонах,</a:t>
            </a:r>
            <a:endParaRPr lang="en-US" sz="28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800" b="1" dirty="0" smtClean="0"/>
              <a:t>на коврах, деньгах,</a:t>
            </a:r>
            <a:endParaRPr lang="en-US" sz="28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800" b="1" dirty="0" smtClean="0"/>
              <a:t>грязных руках, </a:t>
            </a:r>
            <a:endParaRPr lang="en-US" sz="28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800" b="1" dirty="0" smtClean="0"/>
              <a:t>на продуктах, шерсти</a:t>
            </a:r>
            <a:endParaRPr lang="en-US" sz="28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800" b="1" dirty="0" smtClean="0"/>
              <a:t>животных,</a:t>
            </a:r>
            <a:r>
              <a:rPr lang="en-US" sz="2800" b="1" dirty="0" smtClean="0"/>
              <a:t> </a:t>
            </a:r>
            <a:r>
              <a:rPr lang="ru-RU" sz="2800" b="1" dirty="0" smtClean="0"/>
              <a:t>на игрушках</a:t>
            </a:r>
            <a:endParaRPr lang="en-US" sz="28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800" b="1" dirty="0" smtClean="0"/>
              <a:t>и других</a:t>
            </a:r>
            <a:r>
              <a:rPr lang="en-US" sz="2800" b="1" dirty="0" smtClean="0"/>
              <a:t> </a:t>
            </a:r>
            <a:r>
              <a:rPr lang="ru-RU" sz="2800" b="1" dirty="0" smtClean="0"/>
              <a:t>предметах.</a:t>
            </a:r>
          </a:p>
          <a:p>
            <a:pPr marL="0" indent="0" algn="just" eaLnBrk="1" fontAlgn="auto" hangingPunct="1">
              <a:spcBef>
                <a:spcPts val="58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/>
              <a:t>	</a:t>
            </a:r>
            <a:endParaRPr lang="ru-RU" sz="2400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Рисунок 5" descr="Dizenteriya_u_detej_prichini-_priznaki-_simptomi_i_profilaktika_dizenterii_u_detej_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3933825"/>
            <a:ext cx="3998912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Рисунок 4" descr="is-nail-biting-unhealthy-for-kids-spring-games-photo-420-FF0509HFA12_0_zpsbcb1a52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60350"/>
            <a:ext cx="4032250" cy="371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4663" y="0"/>
            <a:ext cx="4859337" cy="6669088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Bef>
                <a:spcPts val="58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3600" b="1" dirty="0" smtClean="0"/>
          </a:p>
          <a:p>
            <a:pPr marL="0" indent="0" algn="ctr" eaLnBrk="1" fontAlgn="auto" hangingPunct="1">
              <a:spcBef>
                <a:spcPts val="58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3600" b="1" dirty="0"/>
          </a:p>
          <a:p>
            <a:pPr marL="0" indent="0" algn="ctr" eaLnBrk="1" fontAlgn="auto" hangingPunct="1">
              <a:spcBef>
                <a:spcPts val="58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600" b="1" dirty="0" smtClean="0"/>
              <a:t>Один из самых лёгких способов</a:t>
            </a:r>
            <a:r>
              <a:rPr lang="en-US" sz="3600" b="1" dirty="0" smtClean="0"/>
              <a:t> </a:t>
            </a:r>
            <a:r>
              <a:rPr lang="ru-RU" sz="3600" b="1" dirty="0" smtClean="0"/>
              <a:t>попадания микробов в наш</a:t>
            </a:r>
            <a:r>
              <a:rPr lang="en-US" sz="3600" b="1" dirty="0" smtClean="0"/>
              <a:t> </a:t>
            </a:r>
            <a:r>
              <a:rPr lang="ru-RU" sz="3600" b="1" dirty="0" smtClean="0"/>
              <a:t>организм –</a:t>
            </a:r>
            <a:r>
              <a:rPr lang="en-US" sz="3600" b="1" dirty="0" smtClean="0"/>
              <a:t> </a:t>
            </a:r>
            <a:r>
              <a:rPr lang="ru-RU" sz="3600" b="1" dirty="0" smtClean="0"/>
              <a:t> наши 	грязные руки. </a:t>
            </a:r>
            <a:r>
              <a:rPr lang="en-US" sz="3600" b="1" dirty="0" smtClean="0"/>
              <a:t>	</a:t>
            </a: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Содержимое 2"/>
          <p:cNvSpPr>
            <a:spLocks noGrp="1"/>
          </p:cNvSpPr>
          <p:nvPr>
            <p:ph idx="1"/>
          </p:nvPr>
        </p:nvSpPr>
        <p:spPr>
          <a:xfrm>
            <a:off x="323850" y="0"/>
            <a:ext cx="8229600" cy="6858000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en-US" altLang="ru-RU" sz="2800" smtClean="0"/>
              <a:t>	</a:t>
            </a:r>
            <a:r>
              <a:rPr lang="ru-RU" altLang="ru-RU" sz="2800" smtClean="0"/>
              <a:t>С помощью анкеты я провел опрос среди своих одноклассников. Цель моего опроса – узнать, как относятся ребята к гигиене своих рук. Результат опроса показан на диаграммах:</a:t>
            </a:r>
          </a:p>
          <a:p>
            <a:pPr eaLnBrk="1" hangingPunct="1">
              <a:buFont typeface="Wingdings 2" pitchFamily="18" charset="2"/>
              <a:buNone/>
            </a:pPr>
            <a:endParaRPr lang="ru-RU" altLang="ru-RU" smtClean="0"/>
          </a:p>
          <a:p>
            <a:pPr eaLnBrk="1" hangingPunct="1">
              <a:buFont typeface="Wingdings 2" pitchFamily="18" charset="2"/>
              <a:buNone/>
            </a:pPr>
            <a:endParaRPr lang="ru-RU" altLang="ru-RU" smtClean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827088" y="1916113"/>
          <a:ext cx="7777162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800" y="177800"/>
          <a:ext cx="9042400" cy="65008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800" y="98425"/>
          <a:ext cx="9042400" cy="66595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cover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800" y="93663"/>
          <a:ext cx="9042400" cy="6670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cover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Содержимое 2"/>
          <p:cNvSpPr>
            <a:spLocks noGrp="1"/>
          </p:cNvSpPr>
          <p:nvPr>
            <p:ph idx="1"/>
          </p:nvPr>
        </p:nvSpPr>
        <p:spPr>
          <a:xfrm>
            <a:off x="0" y="115888"/>
            <a:ext cx="8893175" cy="626427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altLang="ru-RU" smtClean="0"/>
              <a:t>	</a:t>
            </a:r>
            <a:r>
              <a:rPr lang="ru-RU" altLang="ru-RU" sz="2700" smtClean="0"/>
              <a:t>Я побывал в кабинете микробиологии Красноярского медицинского колледжа имени В.М.Крутовского.</a:t>
            </a:r>
            <a:r>
              <a:rPr lang="en-US" altLang="ru-RU" sz="2700" smtClean="0"/>
              <a:t> </a:t>
            </a:r>
            <a:r>
              <a:rPr lang="ru-RU" altLang="ru-RU" sz="2700" smtClean="0"/>
              <a:t>Там мне разрешили воспользоваться электронным микроскопом. </a:t>
            </a:r>
          </a:p>
        </p:txBody>
      </p:sp>
      <p:pic>
        <p:nvPicPr>
          <p:cNvPr id="12291" name="Рисунок 4" descr="image-9f425f333a564f055b98c24f9ac40aced67e9dc04c3908895df70078e58eec00-V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1916113"/>
            <a:ext cx="6192838" cy="464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Содержимое 2"/>
          <p:cNvSpPr>
            <a:spLocks noGrp="1"/>
          </p:cNvSpPr>
          <p:nvPr>
            <p:ph idx="1"/>
          </p:nvPr>
        </p:nvSpPr>
        <p:spPr>
          <a:xfrm>
            <a:off x="395288" y="0"/>
            <a:ext cx="8748712" cy="6126163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altLang="ru-RU" sz="2400" smtClean="0"/>
              <a:t>Преподаватель дала мне стекла с нанесенными на них микробами. Сначала мне дали стекло, на котором можно было рассмотреть дрожжи (грибы), которые могут присутствовать на наших грязных руках. </a:t>
            </a:r>
          </a:p>
        </p:txBody>
      </p:sp>
      <p:pic>
        <p:nvPicPr>
          <p:cNvPr id="13315" name="Рисунок 4" descr="image-35c0d06bbb18149c003575fab72f198e2d385bb63456ed7016ff9df0975b65a3-V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1557338"/>
            <a:ext cx="7548562" cy="500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457200" y="188913"/>
            <a:ext cx="8229600" cy="5937250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altLang="ru-RU" smtClean="0"/>
              <a:t>	</a:t>
            </a:r>
            <a:r>
              <a:rPr lang="ru-RU" altLang="ru-RU" sz="2800" smtClean="0"/>
              <a:t>Затем я получил стекло, на котором можно было увидеть кишечную палочку:</a:t>
            </a:r>
            <a:endParaRPr lang="ru-RU" altLang="ru-RU" smtClean="0"/>
          </a:p>
          <a:p>
            <a:pPr eaLnBrk="1" hangingPunct="1">
              <a:buFont typeface="Wingdings 2" pitchFamily="18" charset="2"/>
              <a:buNone/>
            </a:pPr>
            <a:endParaRPr lang="ru-RU" altLang="ru-RU" smtClean="0"/>
          </a:p>
        </p:txBody>
      </p:sp>
      <p:pic>
        <p:nvPicPr>
          <p:cNvPr id="14339" name="Рисунок 5" descr="bacter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1312863"/>
            <a:ext cx="5543550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395288" y="260350"/>
            <a:ext cx="8353425" cy="6048375"/>
          </a:xfrm>
        </p:spPr>
        <p:txBody>
          <a:bodyPr/>
          <a:lstStyle/>
          <a:p>
            <a:pPr algn="ctr" eaLnBrk="1" hangingPunct="1">
              <a:buFont typeface="Georgia" pitchFamily="18" charset="0"/>
              <a:buNone/>
            </a:pPr>
            <a:r>
              <a:rPr lang="ru-RU" altLang="ru-RU" smtClean="0"/>
              <a:t>Я был поражен увиденным и продолжил поиск информации в интернете.</a:t>
            </a:r>
            <a:endParaRPr lang="ru-RU" altLang="ru-RU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3" name="Рисунок 3" descr="image-b3ccce236acd80982bf08f7fb40e873deb6251b403660bc8a8a1027c86e889fa-V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1474788"/>
            <a:ext cx="6697662" cy="502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Объект 2"/>
          <p:cNvSpPr>
            <a:spLocks noGrp="1"/>
          </p:cNvSpPr>
          <p:nvPr>
            <p:ph idx="1"/>
          </p:nvPr>
        </p:nvSpPr>
        <p:spPr>
          <a:xfrm>
            <a:off x="457200" y="404813"/>
            <a:ext cx="8229600" cy="5721350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ru-RU" altLang="ru-RU" sz="2400" smtClean="0"/>
              <a:t>Наибольшую опасность для нашего здоровья представляют следующие гости наших рук: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ru-RU" altLang="ru-RU" sz="2400" b="1" i="1" smtClean="0">
                <a:solidFill>
                  <a:srgbClr val="7030A0"/>
                </a:solidFill>
              </a:rPr>
              <a:t>Сальмонеллы – </a:t>
            </a:r>
            <a:r>
              <a:rPr lang="ru-RU" altLang="ru-RU" sz="2400" smtClean="0"/>
              <a:t>некоторые их виды вызывают острые кишечные заболевания (сальмонеллезы), например, брюшной тиф.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ru-RU" altLang="ru-RU" sz="2400" smtClean="0"/>
              <a:t>Вот так выглядят бактерии сальмонеллы под микроскопом:</a:t>
            </a:r>
          </a:p>
          <a:p>
            <a:pPr marL="0" indent="0" eaLnBrk="1" hangingPunct="1">
              <a:buFont typeface="Arial" charset="0"/>
              <a:buNone/>
            </a:pPr>
            <a:endParaRPr lang="ru-RU" altLang="ru-RU" sz="3600" smtClean="0"/>
          </a:p>
        </p:txBody>
      </p:sp>
      <p:pic>
        <p:nvPicPr>
          <p:cNvPr id="16387" name="Рисунок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2997200"/>
            <a:ext cx="4105275" cy="346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Рисунок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9338" y="2967038"/>
            <a:ext cx="3816350" cy="349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Объект 2"/>
          <p:cNvSpPr>
            <a:spLocks noGrp="1"/>
          </p:cNvSpPr>
          <p:nvPr>
            <p:ph idx="1"/>
          </p:nvPr>
        </p:nvSpPr>
        <p:spPr>
          <a:xfrm>
            <a:off x="457200" y="404813"/>
            <a:ext cx="8229600" cy="5721350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  <a:defRPr/>
            </a:pPr>
            <a:r>
              <a:rPr lang="ru-RU" altLang="ru-RU" sz="2400" b="1" i="1" dirty="0" smtClean="0">
                <a:solidFill>
                  <a:srgbClr val="7030A0"/>
                </a:solidFill>
                <a:latin typeface="+mj-lt"/>
              </a:rPr>
              <a:t>Кишечная палочка – </a:t>
            </a:r>
            <a:r>
              <a:rPr lang="ru-RU" altLang="ru-RU" sz="2400" dirty="0" smtClean="0">
                <a:latin typeface="+mj-lt"/>
                <a:cs typeface="Times New Roman" pitchFamily="18" charset="0"/>
              </a:rPr>
              <a:t>отдельные её виды приводят к тяжелым пищевым отравлениям, могут вырабатывать токсины, смертельные для детей, людей пожилого возраста или с ослабленным иммунитетом.</a:t>
            </a:r>
          </a:p>
          <a:p>
            <a:pPr marL="0" indent="0" algn="ctr" eaLnBrk="1" hangingPunct="1">
              <a:buFont typeface="Arial" charset="0"/>
              <a:buNone/>
              <a:defRPr/>
            </a:pPr>
            <a:r>
              <a:rPr lang="ru-RU" altLang="ru-RU" sz="2400" dirty="0" smtClean="0">
                <a:latin typeface="+mj-lt"/>
                <a:cs typeface="Times New Roman" pitchFamily="18" charset="0"/>
              </a:rPr>
              <a:t>Так выглядит кишечная палочка с увеличением в десятки тысяч раз:</a:t>
            </a:r>
          </a:p>
          <a:p>
            <a:pPr marL="0" indent="0" algn="just" eaLnBrk="1" hangingPunct="1">
              <a:buFont typeface="Arial" charset="0"/>
              <a:buNone/>
              <a:defRPr/>
            </a:pPr>
            <a:r>
              <a:rPr lang="ru-RU" altLang="ru-RU" dirty="0" smtClean="0"/>
              <a:t> 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ru-RU" altLang="ru-RU" dirty="0" smtClean="0"/>
          </a:p>
        </p:txBody>
      </p:sp>
      <p:pic>
        <p:nvPicPr>
          <p:cNvPr id="17411" name="Рисунок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738" y="2997200"/>
            <a:ext cx="3816350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Рисунок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2997200"/>
            <a:ext cx="4222750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ъект 2"/>
          <p:cNvSpPr>
            <a:spLocks noGrp="1"/>
          </p:cNvSpPr>
          <p:nvPr>
            <p:ph idx="1"/>
          </p:nvPr>
        </p:nvSpPr>
        <p:spPr>
          <a:xfrm>
            <a:off x="468313" y="404813"/>
            <a:ext cx="8218487" cy="6048375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Bef>
                <a:spcPct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400" b="1" i="1" dirty="0" err="1">
                <a:solidFill>
                  <a:srgbClr val="7030A0"/>
                </a:solidFill>
                <a:latin typeface="+mj-lt"/>
              </a:rPr>
              <a:t>Ш</a:t>
            </a:r>
            <a:r>
              <a:rPr lang="ru-RU" altLang="ru-RU" sz="2800" b="1" i="1" dirty="0" err="1">
                <a:solidFill>
                  <a:srgbClr val="7030A0"/>
                </a:solidFill>
                <a:latin typeface="+mj-lt"/>
              </a:rPr>
              <a:t>игеллы</a:t>
            </a:r>
            <a:r>
              <a:rPr lang="ru-RU" altLang="ru-RU" sz="2800" b="1" i="1" dirty="0">
                <a:solidFill>
                  <a:srgbClr val="7030A0"/>
                </a:solidFill>
                <a:latin typeface="+mj-lt"/>
              </a:rPr>
              <a:t> (</a:t>
            </a:r>
            <a:r>
              <a:rPr lang="ru-RU" altLang="ru-RU" sz="2800" b="1" i="1" dirty="0" err="1">
                <a:solidFill>
                  <a:srgbClr val="7030A0"/>
                </a:solidFill>
                <a:latin typeface="+mj-lt"/>
              </a:rPr>
              <a:t>Shigella</a:t>
            </a:r>
            <a:r>
              <a:rPr lang="ru-RU" altLang="ru-RU" sz="2800" b="1" i="1" dirty="0">
                <a:solidFill>
                  <a:srgbClr val="7030A0"/>
                </a:solidFill>
                <a:latin typeface="+mj-lt"/>
              </a:rPr>
              <a:t>) </a:t>
            </a:r>
            <a:r>
              <a:rPr lang="ru-RU" altLang="ru-RU" sz="2400" dirty="0" smtClean="0">
                <a:latin typeface="+mj-lt"/>
                <a:cs typeface="Times New Roman" panose="02020603050405020304" pitchFamily="18" charset="0"/>
              </a:rPr>
              <a:t>– данный вид бактерий вызывает целый ряд инфекционных заболеваний например, дизентерию («болезнь грязных рук»). </a:t>
            </a:r>
            <a:r>
              <a:rPr lang="ru-RU" altLang="ru-RU" sz="2200" dirty="0" smtClean="0">
                <a:latin typeface="+mj-lt"/>
                <a:cs typeface="Times New Roman" panose="02020603050405020304" pitchFamily="18" charset="0"/>
              </a:rPr>
              <a:t> </a:t>
            </a:r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altLang="ru-RU" sz="2200" dirty="0" smtClean="0">
              <a:solidFill>
                <a:schemeClr val="accent4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35" name="Рисунок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1844675"/>
            <a:ext cx="6697662" cy="466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Объект 2"/>
          <p:cNvSpPr>
            <a:spLocks noGrp="1"/>
          </p:cNvSpPr>
          <p:nvPr>
            <p:ph idx="1"/>
          </p:nvPr>
        </p:nvSpPr>
        <p:spPr>
          <a:xfrm>
            <a:off x="457200" y="333375"/>
            <a:ext cx="8229600" cy="5792788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ru-RU" altLang="ru-RU" sz="2400" b="1" i="1" smtClean="0">
                <a:solidFill>
                  <a:srgbClr val="7030A0"/>
                </a:solidFill>
              </a:rPr>
              <a:t>Стафилококк золотистый – </a:t>
            </a:r>
            <a:r>
              <a:rPr lang="ru-RU" altLang="ru-RU" sz="2400" smtClean="0"/>
              <a:t>наиболее опасный для человека вид стафилококка. Вызывает целый ряд заболеваний – от легких кожных (угри, фурункулы) до смертельно опасных (пневмония, менингит, сепсис). </a:t>
            </a:r>
          </a:p>
          <a:p>
            <a:pPr marL="0" indent="0" algn="just" eaLnBrk="1" hangingPunct="1">
              <a:buFont typeface="Arial" charset="0"/>
              <a:buNone/>
            </a:pPr>
            <a:endParaRPr lang="ru-RU" altLang="ru-RU" sz="4000" smtClean="0"/>
          </a:p>
        </p:txBody>
      </p:sp>
      <p:pic>
        <p:nvPicPr>
          <p:cNvPr id="19459" name="Рисунок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8163" y="2349500"/>
            <a:ext cx="3889375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Рисунок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98963" y="2349500"/>
            <a:ext cx="446405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9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28575"/>
            <a:ext cx="9144000" cy="6829425"/>
          </a:xfrm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24663"/>
          </a:xfrm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Объект 2"/>
          <p:cNvSpPr>
            <a:spLocks noGrp="1"/>
          </p:cNvSpPr>
          <p:nvPr>
            <p:ph idx="1"/>
          </p:nvPr>
        </p:nvSpPr>
        <p:spPr>
          <a:xfrm>
            <a:off x="250825" y="0"/>
            <a:ext cx="8497888" cy="1844824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 typeface="Arial" charset="0"/>
              <a:buNone/>
            </a:pPr>
            <a:r>
              <a:rPr lang="ru-RU" altLang="ru-RU" sz="2400" dirty="0" smtClean="0"/>
              <a:t>Американский микробиолог </a:t>
            </a:r>
            <a:r>
              <a:rPr lang="ru-RU" altLang="ru-RU" sz="2400" dirty="0" err="1" smtClean="0"/>
              <a:t>Таша</a:t>
            </a:r>
            <a:r>
              <a:rPr lang="ru-RU" altLang="ru-RU" sz="2400" dirty="0" smtClean="0"/>
              <a:t> Штурм сделала отпечаток руки своего восьмилетнего сына, который только пришел с улицы, и поместила образец в инкубатор с питательной средой на 48 часов. Результат на фото.</a:t>
            </a:r>
          </a:p>
          <a:p>
            <a:pPr marL="0" indent="0" eaLnBrk="1" hangingPunct="1">
              <a:buFont typeface="Arial" charset="0"/>
              <a:buNone/>
            </a:pPr>
            <a:endParaRPr lang="ru-RU" altLang="ru-RU" dirty="0" smtClean="0"/>
          </a:p>
        </p:txBody>
      </p:sp>
      <p:pic>
        <p:nvPicPr>
          <p:cNvPr id="4" name="Рисунок 3" descr="d42xjixw0xvlwdhgnxa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145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Рисунок 3" descr="20160206_14104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275" y="333375"/>
            <a:ext cx="5008563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Содержимое 2"/>
          <p:cNvSpPr>
            <a:spLocks noGrp="1"/>
          </p:cNvSpPr>
          <p:nvPr>
            <p:ph idx="1"/>
          </p:nvPr>
        </p:nvSpPr>
        <p:spPr>
          <a:xfrm>
            <a:off x="250825" y="260350"/>
            <a:ext cx="8589963" cy="6264275"/>
          </a:xfrm>
        </p:spPr>
        <p:txBody>
          <a:bodyPr/>
          <a:lstStyle/>
          <a:p>
            <a:pPr eaLnBrk="1" hangingPunct="1">
              <a:buFont typeface="Wingdings 3" pitchFamily="18" charset="2"/>
              <a:buNone/>
            </a:pPr>
            <a:r>
              <a:rPr lang="ru-RU" sz="2400" dirty="0" smtClean="0"/>
              <a:t>Я решил повторить </a:t>
            </a:r>
            <a:endParaRPr lang="en-US" sz="2400" dirty="0" smtClean="0"/>
          </a:p>
          <a:p>
            <a:pPr eaLnBrk="1" hangingPunct="1">
              <a:buFont typeface="Wingdings 3" pitchFamily="18" charset="2"/>
              <a:buNone/>
            </a:pPr>
            <a:r>
              <a:rPr lang="ru-RU" sz="2400" dirty="0" smtClean="0"/>
              <a:t>эксперимент </a:t>
            </a:r>
            <a:r>
              <a:rPr lang="ru-RU" sz="2400" dirty="0" err="1" smtClean="0"/>
              <a:t>Таши</a:t>
            </a:r>
            <a:r>
              <a:rPr lang="ru-RU" sz="2400" dirty="0" smtClean="0"/>
              <a:t> Штурм.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z="2400" dirty="0" smtClean="0"/>
              <a:t>Для этого, мы с мамой </a:t>
            </a:r>
            <a:endParaRPr lang="en-US" sz="2400" dirty="0" smtClean="0"/>
          </a:p>
          <a:p>
            <a:pPr eaLnBrk="1" hangingPunct="1">
              <a:buFont typeface="Wingdings 3" pitchFamily="18" charset="2"/>
              <a:buNone/>
            </a:pPr>
            <a:r>
              <a:rPr lang="ru-RU" sz="2400" dirty="0" smtClean="0"/>
              <a:t>купили чаши Петри и 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z="2400" dirty="0" smtClean="0"/>
              <a:t>создали специальную </a:t>
            </a:r>
            <a:endParaRPr lang="en-US" sz="2400" dirty="0" smtClean="0"/>
          </a:p>
          <a:p>
            <a:pPr eaLnBrk="1" hangingPunct="1">
              <a:buFont typeface="Wingdings 3" pitchFamily="18" charset="2"/>
              <a:buNone/>
            </a:pPr>
            <a:r>
              <a:rPr lang="ru-RU" sz="2400" dirty="0" smtClean="0"/>
              <a:t>питательную среду для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z="2400" dirty="0" smtClean="0"/>
              <a:t>выращивания микробов. 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z="2400" dirty="0" smtClean="0"/>
              <a:t>Питательная среда </a:t>
            </a:r>
            <a:endParaRPr lang="en-US" sz="2400" dirty="0" smtClean="0"/>
          </a:p>
          <a:p>
            <a:pPr eaLnBrk="1" hangingPunct="1">
              <a:buFont typeface="Wingdings 3" pitchFamily="18" charset="2"/>
              <a:buNone/>
            </a:pPr>
            <a:r>
              <a:rPr lang="ru-RU" sz="2400" dirty="0" smtClean="0"/>
              <a:t>в нашем случае – 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z="2400" dirty="0" smtClean="0"/>
              <a:t>это смесь агар-агара и воды. 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z="2400" dirty="0" smtClean="0"/>
              <a:t>Так, мы нагрели воду, добавили в нее агар-агар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z="2400" dirty="0" smtClean="0"/>
              <a:t>и оставили остывать. </a:t>
            </a:r>
            <a:r>
              <a:rPr lang="en-US" sz="2400" dirty="0" smtClean="0"/>
              <a:t> </a:t>
            </a:r>
            <a:r>
              <a:rPr lang="ru-RU" sz="2400" dirty="0" smtClean="0"/>
              <a:t>Когда смесь остыла, 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z="2400" dirty="0" smtClean="0"/>
              <a:t>мы разлили ее по чашкам</a:t>
            </a:r>
            <a:r>
              <a:rPr lang="en-US" sz="2400" dirty="0" smtClean="0"/>
              <a:t> </a:t>
            </a:r>
            <a:r>
              <a:rPr lang="ru-RU" sz="2400" dirty="0" smtClean="0"/>
              <a:t> и убрали в холодильник.</a:t>
            </a:r>
          </a:p>
          <a:p>
            <a:pPr eaLnBrk="1" hangingPunct="1">
              <a:buFont typeface="Arial" charset="0"/>
              <a:buNone/>
            </a:pPr>
            <a:r>
              <a:rPr lang="ru-RU" sz="2400" dirty="0" smtClean="0"/>
              <a:t>Одна чаша – </a:t>
            </a:r>
            <a:r>
              <a:rPr lang="ru-RU" sz="2400" b="1" dirty="0" smtClean="0"/>
              <a:t>экспериментальная</a:t>
            </a:r>
            <a:r>
              <a:rPr lang="ru-RU" sz="2400" dirty="0" smtClean="0"/>
              <a:t>, другая – </a:t>
            </a:r>
            <a:r>
              <a:rPr lang="ru-RU" sz="2400" b="1" dirty="0" smtClean="0"/>
              <a:t>контрольная</a:t>
            </a:r>
            <a:r>
              <a:rPr lang="ru-RU" sz="2400" dirty="0" smtClean="0"/>
              <a:t>.</a:t>
            </a:r>
            <a:endParaRPr lang="ru-RU" dirty="0" smtClean="0"/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3"/>
          <p:cNvSpPr>
            <a:spLocks noGrp="1"/>
          </p:cNvSpPr>
          <p:nvPr>
            <p:ph type="title"/>
          </p:nvPr>
        </p:nvSpPr>
        <p:spPr>
          <a:xfrm>
            <a:off x="301625" y="5300663"/>
            <a:ext cx="8447088" cy="1223962"/>
          </a:xfrm>
        </p:spPr>
        <p:txBody>
          <a:bodyPr/>
          <a:lstStyle/>
          <a:p>
            <a:pPr algn="ctr" eaLnBrk="1" hangingPunct="1"/>
            <a:r>
              <a:rPr lang="ru-RU" sz="2400" b="0" smtClean="0"/>
              <a:t>Затем наступило время для «заселения» питательной среды микробами.  В одну чашу я опустил грязные пальцы рук. </a:t>
            </a:r>
          </a:p>
        </p:txBody>
      </p:sp>
      <p:pic>
        <p:nvPicPr>
          <p:cNvPr id="27651" name="Рисунок 19" descr="2016-02-10-21-15-27-275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l="488" r="488"/>
          <a:stretch>
            <a:fillRect/>
          </a:stretch>
        </p:blipFill>
        <p:spPr>
          <a:xfrm>
            <a:off x="1331913" y="476250"/>
            <a:ext cx="6524625" cy="4894263"/>
          </a:xfrm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smtClean="0"/>
              <a:t>Затем я вымыл руки с мылом и опустил чистые пальцы во вторую чашу</a:t>
            </a:r>
            <a:r>
              <a:rPr lang="en-US" sz="2400" smtClean="0"/>
              <a:t>.</a:t>
            </a:r>
            <a:endParaRPr lang="ru-RU" sz="2400" smtClean="0"/>
          </a:p>
        </p:txBody>
      </p:sp>
      <p:pic>
        <p:nvPicPr>
          <p:cNvPr id="28675" name="Рисунок 4" descr="2016-02-10-21-16-27-41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23850" y="2133600"/>
            <a:ext cx="3743325" cy="4184650"/>
          </a:xfrm>
        </p:spPr>
      </p:pic>
      <p:pic>
        <p:nvPicPr>
          <p:cNvPr id="28676" name="Содержимое 9" descr="2016-02-10-21-17-00-032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284663" y="2133600"/>
            <a:ext cx="4640262" cy="4175125"/>
          </a:xfrm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5085606"/>
            <a:ext cx="8229600" cy="16557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smtClean="0"/>
              <a:t>Через несколько дней мы могли наблюдать, что в первой чаше, питательная среда которой была заселена микробами с грязных рук, появились колонии микробов, предположительно дрожжей.</a:t>
            </a:r>
            <a:endParaRPr lang="ru-RU" sz="3600" dirty="0"/>
          </a:p>
        </p:txBody>
      </p:sp>
      <p:pic>
        <p:nvPicPr>
          <p:cNvPr id="8" name="Рисунок 7" descr="1___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0"/>
            <a:ext cx="5904656" cy="5085184"/>
          </a:xfrm>
          <a:prstGeom prst="rect">
            <a:avLst/>
          </a:prstGeom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>
          <a:xfrm>
            <a:off x="539750" y="5445224"/>
            <a:ext cx="8229600" cy="1143000"/>
          </a:xfrm>
        </p:spPr>
        <p:txBody>
          <a:bodyPr/>
          <a:lstStyle/>
          <a:p>
            <a:pPr eaLnBrk="1" hangingPunct="1"/>
            <a:r>
              <a:rPr lang="ru-RU" sz="2800" smtClean="0"/>
              <a:t>Во второй же чаше можно наблюдать лишь единичные белые точки.</a:t>
            </a:r>
          </a:p>
        </p:txBody>
      </p:sp>
      <p:pic>
        <p:nvPicPr>
          <p:cNvPr id="5" name="Рисунок 4" descr="2_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404664"/>
            <a:ext cx="6624736" cy="4968552"/>
          </a:xfrm>
          <a:prstGeom prst="rect">
            <a:avLst/>
          </a:prstGeom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2520305"/>
          </a:xfrm>
        </p:spPr>
        <p:txBody>
          <a:bodyPr rtlCol="0">
            <a:noAutofit/>
          </a:bodyPr>
          <a:lstStyle/>
          <a:p>
            <a:pPr marL="0" indent="0" algn="ctr" eaLnBrk="1" fontAlgn="auto" hangingPunct="1">
              <a:lnSpc>
                <a:spcPct val="160000"/>
              </a:lnSpc>
              <a:spcBef>
                <a:spcPts val="58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Arial" panose="020B0604020202020204" pitchFamily="34" charset="0"/>
              <a:buNone/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Итак, я узнал, что на наших руках живет огромное количество вредных микробов, которые способны вызывать различные заболевания.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А также, что мыло убивает большинство из них.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Для того, чтобы обезопасить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себя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достаточно мыть руки с мылом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ru-RU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1747" name="Рисунок 3" descr="i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08488" y="3213323"/>
            <a:ext cx="4554537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Рисунок 3" descr="b5e1f280_065d_0131_65fe_22000a1c9e18.jpg"/>
          <p:cNvPicPr>
            <a:picLocks noChangeAspect="1"/>
          </p:cNvPicPr>
          <p:nvPr/>
        </p:nvPicPr>
        <p:blipFill>
          <a:blip r:embed="rId4" cstate="print"/>
          <a:srcRect l="5450" t="10582" r="4494" b="7413"/>
          <a:stretch>
            <a:fillRect/>
          </a:stretch>
        </p:blipFill>
        <p:spPr bwMode="auto">
          <a:xfrm>
            <a:off x="179388" y="3230785"/>
            <a:ext cx="4237037" cy="243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Тихомировы\Desktop\pamyat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8400" y="260350"/>
            <a:ext cx="5256213" cy="646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0834" name="Содержимое 2"/>
          <p:cNvSpPr>
            <a:spLocks noGrp="1"/>
          </p:cNvSpPr>
          <p:nvPr>
            <p:ph idx="1"/>
          </p:nvPr>
        </p:nvSpPr>
        <p:spPr>
          <a:xfrm>
            <a:off x="0" y="260350"/>
            <a:ext cx="3708400" cy="6597650"/>
          </a:xfrm>
        </p:spPr>
        <p:txBody>
          <a:bodyPr rtlCol="0">
            <a:normAutofit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ru-RU" sz="2800" dirty="0" smtClean="0"/>
              <a:t>	Чтобы привлечь внимание к проблеме «грязных рук» ученые из ООН, Детского фонда ЮНИСЕФ и ВОЗ решили сделать 15 октября каждого года «Днем чистых рук». 	</a:t>
            </a:r>
            <a:endParaRPr lang="ru-RU" sz="2800" dirty="0" smtClean="0"/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Рисунок 3" descr="qqhzzm5n-133575987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2133600"/>
            <a:ext cx="6696075" cy="446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Объект 2"/>
          <p:cNvSpPr>
            <a:spLocks noGrp="1"/>
          </p:cNvSpPr>
          <p:nvPr>
            <p:ph idx="1"/>
          </p:nvPr>
        </p:nvSpPr>
        <p:spPr>
          <a:xfrm>
            <a:off x="539750" y="188913"/>
            <a:ext cx="7931150" cy="2852737"/>
          </a:xfrm>
        </p:spPr>
        <p:txBody>
          <a:bodyPr/>
          <a:lstStyle/>
          <a:p>
            <a:pPr marL="0" indent="0" algn="ctr" eaLnBrk="1" hangingPunct="1">
              <a:spcBef>
                <a:spcPts val="575"/>
              </a:spcBef>
              <a:buFont typeface="Arial" charset="0"/>
              <a:buNone/>
            </a:pPr>
            <a:r>
              <a:rPr lang="ru-RU" sz="2800" dirty="0" smtClean="0"/>
              <a:t>Для того, чтобы снизить риск заболевания гриппом, простудой и </a:t>
            </a:r>
            <a:r>
              <a:rPr lang="ru-RU" sz="2800" dirty="0" smtClean="0"/>
              <a:t>другими болезнями </a:t>
            </a:r>
            <a:r>
              <a:rPr lang="ru-RU" sz="2800" dirty="0" smtClean="0"/>
              <a:t>ученые советуют мыть руки с мылом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b="1" dirty="0" smtClean="0"/>
              <a:t>каждые </a:t>
            </a:r>
            <a:r>
              <a:rPr lang="ru-RU" sz="2800" b="1" dirty="0" smtClean="0"/>
              <a:t>четыре часа</a:t>
            </a:r>
            <a:r>
              <a:rPr lang="ru-RU" sz="2800" dirty="0" smtClean="0"/>
              <a:t>. </a:t>
            </a:r>
          </a:p>
        </p:txBody>
      </p:sp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Рисунок 5" descr="Безымянный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77325" cy="65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Содержимое 2"/>
          <p:cNvSpPr>
            <a:spLocks noGrp="1"/>
          </p:cNvSpPr>
          <p:nvPr>
            <p:ph idx="1"/>
          </p:nvPr>
        </p:nvSpPr>
        <p:spPr>
          <a:xfrm>
            <a:off x="251520" y="332656"/>
            <a:ext cx="4500563" cy="6858000"/>
          </a:xfrm>
        </p:spPr>
        <p:txBody>
          <a:bodyPr rtlCol="0">
            <a:normAutofit/>
          </a:bodyPr>
          <a:lstStyle/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Arial" charset="0"/>
              <a:buNone/>
              <a:defRPr/>
            </a:pP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Интересно, что</a:t>
            </a:r>
          </a:p>
          <a:p>
            <a:pPr marL="0" indent="0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Arial" charset="0"/>
              <a:buNone/>
              <a:defRPr/>
            </a:pP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многие </a:t>
            </a: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заболевания</a:t>
            </a:r>
          </a:p>
          <a:p>
            <a:pPr marL="0" indent="0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Arial" charset="0"/>
              <a:buNone/>
              <a:defRPr/>
            </a:pP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возникают </a:t>
            </a: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не только</a:t>
            </a:r>
          </a:p>
          <a:p>
            <a:pPr marL="0" indent="0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Arial" charset="0"/>
              <a:buNone/>
              <a:defRPr/>
            </a:pP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от </a:t>
            </a: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грязных рук, но</a:t>
            </a:r>
          </a:p>
          <a:p>
            <a:pPr marL="0" indent="0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Arial" charset="0"/>
              <a:buNone/>
              <a:defRPr/>
            </a:pP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и </a:t>
            </a: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от чрезмерной чистоты! </a:t>
            </a:r>
            <a:endParaRPr lang="ru-RU" sz="26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Arial" charset="0"/>
              <a:buNone/>
              <a:defRPr/>
            </a:pP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Объяснить </a:t>
            </a: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этот факт </a:t>
            </a: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/>
            </a:r>
            <a:b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</a:b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можно тем</a:t>
            </a: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, что кроме </a:t>
            </a: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 болезнетворных </a:t>
            </a:r>
            <a:b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</a:b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микробов</a:t>
            </a: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, </a:t>
            </a: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на </a:t>
            </a: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руках </a:t>
            </a: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/>
            </a:r>
            <a:b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</a:b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человека  имеются около  </a:t>
            </a:r>
            <a:b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</a:b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300 микроорганизмов, которые составляют "защитный </a:t>
            </a: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фон". </a:t>
            </a:r>
            <a:endParaRPr lang="ru-RU" sz="26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pic>
        <p:nvPicPr>
          <p:cNvPr id="35843" name="Рисунок 2" descr="eczema_skin-microbiom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4000" y="1196975"/>
            <a:ext cx="50800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Текст 1"/>
          <p:cNvSpPr>
            <a:spLocks noGrp="1"/>
          </p:cNvSpPr>
          <p:nvPr>
            <p:ph type="body" idx="1"/>
          </p:nvPr>
        </p:nvSpPr>
        <p:spPr>
          <a:xfrm>
            <a:off x="522288" y="3429000"/>
            <a:ext cx="4040187" cy="639763"/>
          </a:xfrm>
        </p:spPr>
        <p:txBody>
          <a:bodyPr/>
          <a:lstStyle/>
          <a:p>
            <a:pPr algn="ctr"/>
            <a:r>
              <a:rPr lang="ru-RU" altLang="ru-RU" sz="1800" i="1" smtClean="0">
                <a:solidFill>
                  <a:schemeClr val="tx2"/>
                </a:solidFill>
              </a:rPr>
              <a:t>Моете ли вы руки, придя с прогулки?</a:t>
            </a:r>
            <a:endParaRPr lang="ru-RU" sz="1800" smtClean="0">
              <a:solidFill>
                <a:schemeClr val="tx2"/>
              </a:solidFill>
            </a:endParaRPr>
          </a:p>
        </p:txBody>
      </p:sp>
      <p:graphicFrame>
        <p:nvGraphicFramePr>
          <p:cNvPr id="10" name="Содержимое 3"/>
          <p:cNvGraphicFramePr>
            <a:graphicFrameLocks noGrp="1"/>
          </p:cNvGraphicFramePr>
          <p:nvPr>
            <p:ph sz="half" idx="2"/>
          </p:nvPr>
        </p:nvGraphicFramePr>
        <p:xfrm>
          <a:off x="301625" y="4200525"/>
          <a:ext cx="4219575" cy="2359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127" name="Текст 2"/>
          <p:cNvSpPr>
            <a:spLocks noGrp="1"/>
          </p:cNvSpPr>
          <p:nvPr>
            <p:ph type="body" sz="quarter" idx="3"/>
          </p:nvPr>
        </p:nvSpPr>
        <p:spPr>
          <a:xfrm>
            <a:off x="5014913" y="3644900"/>
            <a:ext cx="4151312" cy="423863"/>
          </a:xfrm>
        </p:spPr>
        <p:txBody>
          <a:bodyPr/>
          <a:lstStyle/>
          <a:p>
            <a:r>
              <a:rPr lang="ru-RU" altLang="ru-RU" sz="1800" i="1" smtClean="0">
                <a:solidFill>
                  <a:srgbClr val="00B050"/>
                </a:solidFill>
              </a:rPr>
              <a:t>Моете ли вы руки перед едой?</a:t>
            </a:r>
            <a:endParaRPr lang="ru-RU" sz="1800" i="1" smtClean="0">
              <a:solidFill>
                <a:srgbClr val="00B050"/>
              </a:solidFill>
            </a:endParaRPr>
          </a:p>
        </p:txBody>
      </p:sp>
      <p:graphicFrame>
        <p:nvGraphicFramePr>
          <p:cNvPr id="11" name="Объект 4"/>
          <p:cNvGraphicFramePr>
            <a:graphicFrameLocks noGrp="1"/>
          </p:cNvGraphicFramePr>
          <p:nvPr>
            <p:ph sz="quarter" idx="4"/>
          </p:nvPr>
        </p:nvGraphicFramePr>
        <p:xfrm>
          <a:off x="4838700" y="4200525"/>
          <a:ext cx="4075113" cy="2359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Объект 7"/>
          <p:cNvGraphicFramePr>
            <a:graphicFrameLocks noGrp="1"/>
          </p:cNvGraphicFramePr>
          <p:nvPr/>
        </p:nvGraphicFramePr>
        <p:xfrm>
          <a:off x="349250" y="885825"/>
          <a:ext cx="4217988" cy="2346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323850" y="188913"/>
            <a:ext cx="45720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b="1" i="1" dirty="0">
                <a:solidFill>
                  <a:srgbClr val="FF0000"/>
                </a:solidFill>
                <a:latin typeface="+mn-lt"/>
                <a:cs typeface="+mn-cs"/>
              </a:rPr>
              <a:t>Моете ли вы руки после посещения туалета?</a:t>
            </a:r>
            <a:endParaRPr lang="ru-RU" b="1" i="1" dirty="0">
              <a:solidFill>
                <a:srgbClr val="FF0000"/>
              </a:solidFill>
              <a:latin typeface="+mn-lt"/>
              <a:cs typeface="+mn-cs"/>
            </a:endParaRPr>
          </a:p>
        </p:txBody>
      </p:sp>
      <p:graphicFrame>
        <p:nvGraphicFramePr>
          <p:cNvPr id="14" name="Объект 9"/>
          <p:cNvGraphicFramePr>
            <a:graphicFrameLocks noGrp="1"/>
          </p:cNvGraphicFramePr>
          <p:nvPr/>
        </p:nvGraphicFramePr>
        <p:xfrm>
          <a:off x="4878388" y="885825"/>
          <a:ext cx="4002087" cy="2346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4594225" y="188913"/>
            <a:ext cx="45720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b="1" i="1" dirty="0">
                <a:solidFill>
                  <a:schemeClr val="accent4">
                    <a:lumMod val="50000"/>
                  </a:schemeClr>
                </a:solidFill>
              </a:rPr>
              <a:t>Как вы поддерживаете чистоту своих рук, находясь в школе?</a:t>
            </a:r>
            <a:endParaRPr lang="ru-RU" b="1" i="1" dirty="0">
              <a:solidFill>
                <a:schemeClr val="accent4">
                  <a:lumMod val="50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9" name="Объект 2"/>
          <p:cNvSpPr>
            <a:spLocks noGrp="1"/>
          </p:cNvSpPr>
          <p:nvPr>
            <p:ph idx="1"/>
          </p:nvPr>
        </p:nvSpPr>
        <p:spPr>
          <a:xfrm>
            <a:off x="457200" y="115888"/>
            <a:ext cx="8229600" cy="6170612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3600" b="1" i="1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</a:p>
        </p:txBody>
      </p:sp>
      <p:pic>
        <p:nvPicPr>
          <p:cNvPr id="36867" name="Рисунок 4" descr="D_iStock_000005510882Medium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981075"/>
            <a:ext cx="8099425" cy="539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929</TotalTime>
  <Words>736</Words>
  <Application>Microsoft Office PowerPoint</Application>
  <PresentationFormat>Экран (4:3)</PresentationFormat>
  <Paragraphs>111</Paragraphs>
  <Slides>35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3" baseType="lpstr">
      <vt:lpstr>Calibri</vt:lpstr>
      <vt:lpstr>Arial</vt:lpstr>
      <vt:lpstr>Wingdings 2</vt:lpstr>
      <vt:lpstr>Wingdings</vt:lpstr>
      <vt:lpstr>Times New Roman</vt:lpstr>
      <vt:lpstr>Georgia</vt:lpstr>
      <vt:lpstr>Wingdings 3</vt:lpstr>
      <vt:lpstr>Тема Office</vt:lpstr>
      <vt:lpstr>Жизнь на наших ладошках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Затем наступило время для «заселения» питательной среды микробами.  В одну чашу я опустил грязные пальцы рук. </vt:lpstr>
      <vt:lpstr>Затем я вымыл руки с мылом и опустил чистые пальцы во вторую чашу.</vt:lpstr>
      <vt:lpstr>Через несколько дней мы могли наблюдать, что в первой чаше, питательная среда которой была заселена микробами с грязных рук, появились колонии микробов, предположительно дрожжей.</vt:lpstr>
      <vt:lpstr>Во второй же чаше можно наблюдать лишь единичные белые точки.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Жизнь на наших ладошках</dc:title>
  <dc:creator>Admin777</dc:creator>
  <cp:lastModifiedBy>Администратор</cp:lastModifiedBy>
  <cp:revision>152</cp:revision>
  <cp:lastPrinted>2016-03-10T07:03:55Z</cp:lastPrinted>
  <dcterms:created xsi:type="dcterms:W3CDTF">2016-01-18T08:54:41Z</dcterms:created>
  <dcterms:modified xsi:type="dcterms:W3CDTF">2016-03-11T13:17:07Z</dcterms:modified>
</cp:coreProperties>
</file>